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99FF"/>
    <a:srgbClr val="81AC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1" autoAdjust="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EB453-7511-464A-B501-5BFE2D7C6F2D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C452-D7D3-4A21-A399-454BC2FB69A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C452-D7D3-4A21-A399-454BC2FB69A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C452-D7D3-4A21-A399-454BC2FB69AA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1AC2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844408" cy="216024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atin typeface="AR BONNIE" pitchFamily="2" charset="0"/>
              </a:rPr>
              <a:t/>
            </a:r>
            <a:br>
              <a:rPr lang="pl-PL" sz="6000" b="1" dirty="0" smtClean="0">
                <a:latin typeface="AR BONNIE" pitchFamily="2" charset="0"/>
              </a:rPr>
            </a:br>
            <a:r>
              <a:rPr lang="pl-PL" sz="6000" b="1" dirty="0" smtClean="0">
                <a:latin typeface="AR BONNIE" pitchFamily="2" charset="0"/>
              </a:rPr>
              <a:t>Projekt ”</a:t>
            </a:r>
            <a:r>
              <a:rPr lang="pl-PL" sz="6000" b="1" dirty="0" err="1" smtClean="0">
                <a:latin typeface="AR BONNIE" pitchFamily="2" charset="0"/>
              </a:rPr>
              <a:t>Let’s</a:t>
            </a:r>
            <a:r>
              <a:rPr lang="pl-PL" sz="6000" b="1" dirty="0" smtClean="0">
                <a:latin typeface="AR BONNIE" pitchFamily="2" charset="0"/>
              </a:rPr>
              <a:t> go to the farm”</a:t>
            </a:r>
            <a:endParaRPr lang="pl-PL" sz="6000" b="1" dirty="0">
              <a:latin typeface="AR BONNIE" pitchFamily="2" charset="0"/>
            </a:endParaRPr>
          </a:p>
        </p:txBody>
      </p:sp>
      <p:pic>
        <p:nvPicPr>
          <p:cNvPr id="8" name="Obraz 7" descr="61002WD5HY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92696"/>
            <a:ext cx="4978524" cy="35646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Każdy chciał być kogutem…</a:t>
            </a:r>
            <a:endParaRPr lang="pl-PL" dirty="0"/>
          </a:p>
        </p:txBody>
      </p:sp>
      <p:pic>
        <p:nvPicPr>
          <p:cNvPr id="8" name="Symbol zastępczy zawartości 7" descr="P10707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2" name="Symbol zastępczy zawartości 11" descr="P10708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 zajęcie </a:t>
            </a:r>
            <a:b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What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can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you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see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on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the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farm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 Narrow"/>
                <a:ea typeface="Calibri"/>
                <a:cs typeface="Times New Roman"/>
              </a:rPr>
              <a:t>			</a:t>
            </a:r>
            <a:r>
              <a:rPr lang="pl-PL" sz="3500" b="1" dirty="0" smtClean="0">
                <a:latin typeface="Arial Narrow"/>
                <a:ea typeface="Calibri"/>
                <a:cs typeface="Times New Roman"/>
              </a:rPr>
              <a:t>Cele:</a:t>
            </a:r>
            <a:endParaRPr lang="pl-PL" sz="35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600" dirty="0" smtClean="0">
                <a:latin typeface="Arial Narrow"/>
                <a:ea typeface="Calibri"/>
                <a:cs typeface="Times New Roman"/>
              </a:rPr>
              <a:t>utrwalenie nazw zwierząt mieszkających na farmie</a:t>
            </a:r>
            <a:endParaRPr lang="pl-PL" sz="26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600" dirty="0" smtClean="0">
                <a:latin typeface="Arial Narrow"/>
                <a:ea typeface="Calibri"/>
                <a:cs typeface="Times New Roman"/>
              </a:rPr>
              <a:t>utrwalenie dźwięków wydawanych przez poszczególne zwierzęta</a:t>
            </a:r>
            <a:endParaRPr lang="pl-PL" sz="26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600" dirty="0" smtClean="0">
                <a:latin typeface="Arial Narrow"/>
                <a:ea typeface="Calibri"/>
                <a:cs typeface="Times New Roman"/>
              </a:rPr>
              <a:t>rozpoznawanie napisów do globalnego czytania</a:t>
            </a:r>
            <a:endParaRPr lang="pl-PL" sz="26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600" dirty="0" smtClean="0">
                <a:latin typeface="Arial Narrow"/>
                <a:ea typeface="Calibri"/>
                <a:cs typeface="Times New Roman"/>
              </a:rPr>
              <a:t>utrwalenie piosenki </a:t>
            </a:r>
            <a:r>
              <a:rPr lang="pl-PL" sz="26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26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600" i="1" dirty="0" err="1" smtClean="0">
                <a:latin typeface="Arial Narrow"/>
                <a:ea typeface="Calibri"/>
                <a:cs typeface="Times New Roman"/>
              </a:rPr>
              <a:t>animals</a:t>
            </a:r>
            <a:r>
              <a:rPr lang="pl-PL" sz="2600" i="1" dirty="0" smtClean="0">
                <a:latin typeface="Arial Narrow"/>
                <a:ea typeface="Calibri"/>
                <a:cs typeface="Times New Roman"/>
              </a:rPr>
              <a:t> on </a:t>
            </a:r>
            <a:r>
              <a:rPr lang="pl-PL" sz="26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2600" i="1" dirty="0" smtClean="0">
                <a:latin typeface="Arial Narrow"/>
                <a:ea typeface="Calibri"/>
                <a:cs typeface="Times New Roman"/>
              </a:rPr>
              <a:t> farm, </a:t>
            </a:r>
            <a:r>
              <a:rPr lang="pl-PL" sz="2600" dirty="0" smtClean="0">
                <a:latin typeface="Arial Narrow"/>
                <a:ea typeface="Calibri"/>
                <a:cs typeface="Times New Roman"/>
              </a:rPr>
              <a:t>połączonej </a:t>
            </a:r>
            <a:br>
              <a:rPr lang="pl-PL" sz="2600" dirty="0" smtClean="0">
                <a:latin typeface="Arial Narrow"/>
                <a:ea typeface="Calibri"/>
                <a:cs typeface="Times New Roman"/>
              </a:rPr>
            </a:br>
            <a:r>
              <a:rPr lang="pl-PL" sz="2600" dirty="0" smtClean="0">
                <a:latin typeface="Arial Narrow"/>
                <a:ea typeface="Calibri"/>
                <a:cs typeface="Times New Roman"/>
              </a:rPr>
              <a:t>z inscenizacją </a:t>
            </a:r>
            <a:endParaRPr lang="pl-PL" sz="26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600" dirty="0" smtClean="0">
                <a:latin typeface="Arial Narrow"/>
                <a:ea typeface="Calibri"/>
                <a:cs typeface="Times New Roman"/>
              </a:rPr>
              <a:t>odszukiwanie zwierząt ukrytych w sali </a:t>
            </a:r>
            <a:endParaRPr lang="pl-PL" sz="26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pl-PL" sz="2600" dirty="0" smtClean="0">
                <a:latin typeface="Arial Narrow"/>
                <a:ea typeface="Calibri"/>
                <a:cs typeface="Times New Roman"/>
              </a:rPr>
              <a:t>prawidłowe łączenie cieni zwierząt z ich zarysem wyglądu</a:t>
            </a:r>
            <a:endParaRPr lang="pl-PL" sz="2600" dirty="0" smtClean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7" name="Obraz 6" descr="kr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31882" cy="71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Szukamy zwierząt</a:t>
            </a:r>
            <a:endParaRPr lang="pl-PL" dirty="0"/>
          </a:p>
        </p:txBody>
      </p:sp>
      <p:pic>
        <p:nvPicPr>
          <p:cNvPr id="8" name="Symbol zastępczy zawartości 7" descr="P10708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Obraz 8" descr="P1070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3563888" cy="267291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059832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….i łączymy cienie z ich obrazem</a:t>
            </a:r>
            <a:endParaRPr lang="pl-PL" dirty="0"/>
          </a:p>
        </p:txBody>
      </p:sp>
      <p:pic>
        <p:nvPicPr>
          <p:cNvPr id="12" name="Symbol zastępczy zawartości 11" descr="P107087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95739" y="4365104"/>
            <a:ext cx="2636101" cy="1977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 zajęcie 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Spot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goes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to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the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farm</a:t>
            </a:r>
            <a:endParaRPr lang="pl-PL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 Narrow"/>
                <a:ea typeface="Calibri"/>
                <a:cs typeface="Times New Roman"/>
              </a:rPr>
              <a:t>			Cele: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poznanie przygody psa </a:t>
            </a:r>
            <a:r>
              <a:rPr lang="pl-PL" sz="2400" dirty="0" err="1" smtClean="0">
                <a:latin typeface="Arial Narrow"/>
                <a:ea typeface="Calibri"/>
                <a:cs typeface="Times New Roman"/>
              </a:rPr>
              <a:t>Spota</a:t>
            </a:r>
            <a:r>
              <a:rPr lang="pl-PL" sz="2400" dirty="0" smtClean="0">
                <a:latin typeface="Arial Narrow"/>
                <a:ea typeface="Calibri"/>
                <a:cs typeface="Times New Roman"/>
              </a:rPr>
              <a:t> na farmie (koncentracja na tekście wzbogaconym obrazkami)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osłuchanie się z nazwami miejsc, w których mieszkają zwierzęta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zaprojektowanie, wykonanie i rozegranie gry, utrwalającej nazwy zwierząt, ich głosy, kolory oraz liczebniki główne po angielsku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 respektowanie wspólnie ustalonych zasad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wzmacnianie własnej odporności  emocjonalnej</a:t>
            </a:r>
            <a:endParaRPr lang="pl-PL" sz="2400" dirty="0">
              <a:ea typeface="Calibri"/>
              <a:cs typeface="Times New Roman"/>
            </a:endParaRPr>
          </a:p>
        </p:txBody>
      </p:sp>
      <p:pic>
        <p:nvPicPr>
          <p:cNvPr id="7" name="Obraz 6" descr="ko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935794" cy="931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Razem ze Spotem zwiedzamy farmę</a:t>
            </a:r>
            <a:endParaRPr lang="pl-PL" dirty="0"/>
          </a:p>
        </p:txBody>
      </p:sp>
      <p:pic>
        <p:nvPicPr>
          <p:cNvPr id="9" name="Symbol zastępczy zawartości 8" descr="P1070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76772"/>
            <a:ext cx="3312368" cy="2484276"/>
          </a:xfrm>
        </p:spPr>
      </p:pic>
      <p:pic>
        <p:nvPicPr>
          <p:cNvPr id="12" name="Symbol zastępczy zawartości 11" descr="P10708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7" y="2060848"/>
            <a:ext cx="4998475" cy="3748856"/>
          </a:xfrm>
        </p:spPr>
      </p:pic>
      <p:pic>
        <p:nvPicPr>
          <p:cNvPr id="13" name="Obraz 12" descr="P1070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Gra </a:t>
            </a:r>
            <a:r>
              <a:rPr lang="pl-PL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ściganka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On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the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farm</a:t>
            </a:r>
            <a:endParaRPr lang="pl-PL" dirty="0"/>
          </a:p>
        </p:txBody>
      </p:sp>
      <p:pic>
        <p:nvPicPr>
          <p:cNvPr id="8" name="Symbol zastępczy zawartości 7" descr="P107086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628800"/>
            <a:ext cx="2982483" cy="2236862"/>
          </a:xfrm>
        </p:spPr>
      </p:pic>
      <p:pic>
        <p:nvPicPr>
          <p:cNvPr id="7" name="Symbol zastępczy zawartości 6" descr="P10708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2958480" cy="2218860"/>
          </a:xfrm>
        </p:spPr>
      </p:pic>
      <p:pic>
        <p:nvPicPr>
          <p:cNvPr id="9" name="Obraz 8" descr="P1070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933056"/>
            <a:ext cx="3707904" cy="2780928"/>
          </a:xfrm>
          <a:prstGeom prst="rect">
            <a:avLst/>
          </a:prstGeom>
        </p:spPr>
      </p:pic>
      <p:pic>
        <p:nvPicPr>
          <p:cNvPr id="11" name="Obraz 10" descr="kostk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725144"/>
            <a:ext cx="1789490" cy="1146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4 zajęcie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What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the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ladybird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heard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? </a:t>
            </a:r>
            <a:endParaRPr lang="pl-PL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 Narrow"/>
                <a:ea typeface="Calibri"/>
                <a:cs typeface="Times New Roman"/>
              </a:rPr>
              <a:t>			Cele: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wysłuchanie opowiadania (osłuchanie się z tekstem angielskim, połączonym z odpowiednią intonacją głosu)</a:t>
            </a:r>
            <a:endParaRPr lang="pl-PL" sz="20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utrwalenie angielskich nazw zwierząt wiejskich i ich odgłosów</a:t>
            </a:r>
            <a:endParaRPr lang="pl-PL" sz="20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 ćwiczenie spostrzegawczości wzrokowej</a:t>
            </a:r>
            <a:endParaRPr lang="pl-PL" sz="20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zgodne współdziałanie w zespole (zabawa w farmę, rysowanie kart do albumu o zwierzętach)</a:t>
            </a:r>
            <a:endParaRPr lang="pl-PL" sz="20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stosowanie poznanego słownictwa i prostych struktur gramatycznych w swobodnej zabawie (pod okiem nauczyciela)</a:t>
            </a:r>
            <a:endParaRPr lang="pl-PL" sz="2000" dirty="0">
              <a:ea typeface="Calibri"/>
              <a:cs typeface="Times New Roman"/>
            </a:endParaRPr>
          </a:p>
        </p:txBody>
      </p:sp>
      <p:pic>
        <p:nvPicPr>
          <p:cNvPr id="7" name="Obraz 6" descr="k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3008"/>
            <a:ext cx="1126280" cy="1067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Ciekawa zabawa w zespołach</a:t>
            </a:r>
            <a:endParaRPr lang="pl-PL" dirty="0"/>
          </a:p>
        </p:txBody>
      </p:sp>
      <p:pic>
        <p:nvPicPr>
          <p:cNvPr id="7" name="Symbol zastępczy zawartości 6" descr="P10708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3312369" cy="2484277"/>
          </a:xfrm>
        </p:spPr>
      </p:pic>
      <p:pic>
        <p:nvPicPr>
          <p:cNvPr id="8" name="Symbol zastępczy zawartości 7" descr="P10708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3240359" cy="2430269"/>
          </a:xfrm>
        </p:spPr>
      </p:pic>
      <p:pic>
        <p:nvPicPr>
          <p:cNvPr id="9" name="Obraz 8" descr="P10708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05064"/>
            <a:ext cx="3323861" cy="2492896"/>
          </a:xfrm>
          <a:prstGeom prst="rect">
            <a:avLst/>
          </a:prstGeom>
        </p:spPr>
      </p:pic>
      <p:pic>
        <p:nvPicPr>
          <p:cNvPr id="10" name="Obraz 9" descr="P1070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933056"/>
            <a:ext cx="3240359" cy="2377439"/>
          </a:xfrm>
          <a:prstGeom prst="rect">
            <a:avLst/>
          </a:prstGeom>
        </p:spPr>
      </p:pic>
      <p:pic>
        <p:nvPicPr>
          <p:cNvPr id="11" name="Obraz 10" descr="0_91fb1_beca916c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83912">
            <a:off x="3856306" y="3361378"/>
            <a:ext cx="1590427" cy="1590427"/>
          </a:xfrm>
          <a:prstGeom prst="rect">
            <a:avLst/>
          </a:prstGeom>
        </p:spPr>
      </p:pic>
      <p:pic>
        <p:nvPicPr>
          <p:cNvPr id="13" name="Obraz 12" descr="P10708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484784"/>
            <a:ext cx="2089037" cy="156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5 zajęcie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Let’s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build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a farm!</a:t>
            </a:r>
            <a:endParaRPr lang="pl-PL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4600" b="1" dirty="0" smtClean="0">
                <a:latin typeface="Arial Narrow"/>
                <a:ea typeface="Calibri"/>
                <a:cs typeface="Times New Roman"/>
              </a:rPr>
              <a:t>			Cele:</a:t>
            </a:r>
            <a:endParaRPr lang="pl-PL" sz="46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zaprezentowanie kolegom i koleżankom inscenizowanej piosenki 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animals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 on 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 farm</a:t>
            </a:r>
            <a:endParaRPr lang="pl-PL" sz="3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zaprezentowanie historii małej biedronki (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What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ladybird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3800" i="1" dirty="0" err="1" smtClean="0">
                <a:latin typeface="Arial Narrow"/>
                <a:ea typeface="Calibri"/>
                <a:cs typeface="Times New Roman"/>
              </a:rPr>
              <a:t>heard</a:t>
            </a:r>
            <a:r>
              <a:rPr lang="pl-PL" sz="3800" i="1" dirty="0" smtClean="0">
                <a:latin typeface="Arial Narrow"/>
                <a:ea typeface="Calibri"/>
                <a:cs typeface="Times New Roman"/>
              </a:rPr>
              <a:t>?</a:t>
            </a:r>
            <a:r>
              <a:rPr lang="pl-PL" sz="3800" dirty="0" smtClean="0">
                <a:latin typeface="Arial Narrow"/>
                <a:ea typeface="Calibri"/>
                <a:cs typeface="Times New Roman"/>
              </a:rPr>
              <a:t>)</a:t>
            </a:r>
            <a:endParaRPr lang="pl-PL" sz="3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wspólnie z rówieśniczą grupą dzieci zbudowanie farmy na sali gimnastycznej</a:t>
            </a:r>
            <a:endParaRPr lang="pl-PL" sz="3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utrwalenie nazw zwierząt występujących na farmie</a:t>
            </a:r>
            <a:endParaRPr lang="pl-PL" sz="3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zastosowanie w zabawie różnych struktur gramatycznych</a:t>
            </a:r>
            <a:endParaRPr lang="pl-PL" sz="3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przeliczanie zwierząt w wybranych zagrodach (utrwalenie liczebników głównych)</a:t>
            </a:r>
            <a:endParaRPr lang="pl-PL" sz="3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pl-PL" sz="3800" dirty="0" smtClean="0">
                <a:latin typeface="Arial Narrow"/>
                <a:ea typeface="Calibri"/>
                <a:cs typeface="Times New Roman"/>
              </a:rPr>
              <a:t>zaproszenie najmłodszych dzieci do wspólnej zabawy na farmie</a:t>
            </a:r>
            <a:endParaRPr lang="pl-PL" sz="3800" dirty="0">
              <a:ea typeface="Calibri"/>
              <a:cs typeface="Times New Roman"/>
            </a:endParaRPr>
          </a:p>
        </p:txBody>
      </p:sp>
      <p:pic>
        <p:nvPicPr>
          <p:cNvPr id="7" name="Obraz 6" descr="k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894890" cy="1007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Wspólna zabawa na sali gimnastycznej</a:t>
            </a:r>
            <a:endParaRPr lang="pl-PL" dirty="0"/>
          </a:p>
        </p:txBody>
      </p:sp>
      <p:pic>
        <p:nvPicPr>
          <p:cNvPr id="7" name="Symbol zastępczy zawartości 6" descr="P10709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038600" cy="3028950"/>
          </a:xfrm>
        </p:spPr>
      </p:pic>
      <p:pic>
        <p:nvPicPr>
          <p:cNvPr id="8" name="Symbol zastępczy zawartości 7" descr="P10709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038600" cy="3028950"/>
          </a:xfrm>
        </p:spPr>
      </p:pic>
      <p:pic>
        <p:nvPicPr>
          <p:cNvPr id="9" name="Obraz 8" descr="P107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581128"/>
            <a:ext cx="2664296" cy="1998222"/>
          </a:xfrm>
          <a:prstGeom prst="rect">
            <a:avLst/>
          </a:prstGeom>
        </p:spPr>
      </p:pic>
      <p:pic>
        <p:nvPicPr>
          <p:cNvPr id="10" name="Obraz 9" descr="P1070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581128"/>
            <a:ext cx="2664295" cy="199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4087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>
              <a:latin typeface="Arial Narrow" pitchFamily="34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Imię i nazwisko nauczyciela: </a:t>
            </a:r>
            <a:r>
              <a:rPr lang="pl-PL" sz="2400" b="1" dirty="0" smtClean="0">
                <a:latin typeface="Arial Narrow" pitchFamily="34" charset="0"/>
              </a:rPr>
              <a:t>Jolanta Jabłońska</a:t>
            </a: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Cykl tematyczny: </a:t>
            </a:r>
            <a:r>
              <a:rPr lang="pl-PL" sz="2400" i="1" dirty="0" err="1" smtClean="0">
                <a:latin typeface="Arial Narrow" pitchFamily="34" charset="0"/>
              </a:rPr>
              <a:t>Let’s</a:t>
            </a:r>
            <a:r>
              <a:rPr lang="pl-PL" sz="2400" i="1" dirty="0" smtClean="0">
                <a:latin typeface="Arial Narrow" pitchFamily="34" charset="0"/>
              </a:rPr>
              <a:t> go to the farm</a:t>
            </a: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Wiek dzieci: 4, 5 - </a:t>
            </a:r>
            <a:r>
              <a:rPr lang="pl-PL" sz="2400" dirty="0" err="1" smtClean="0">
                <a:latin typeface="Arial Narrow" pitchFamily="34" charset="0"/>
              </a:rPr>
              <a:t>latki</a:t>
            </a:r>
            <a:endParaRPr lang="pl-PL" sz="2400" dirty="0" smtClean="0">
              <a:latin typeface="Arial Narrow" pitchFamily="34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Liczba dzieci w grupie: 25</a:t>
            </a: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Liczba zajęć: 5</a:t>
            </a: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Czas trwania zajęcia: 30 - 40 minut</a:t>
            </a: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Czas trwania cyklu tematycznego: 3 tygodnie </a:t>
            </a: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Arial Narrow" pitchFamily="34" charset="0"/>
              </a:rPr>
              <a:t>Miejsce przeprowadzenia cyklu zajęć: </a:t>
            </a:r>
            <a:br>
              <a:rPr lang="pl-PL" sz="2400" dirty="0" smtClean="0">
                <a:latin typeface="Arial Narrow" pitchFamily="34" charset="0"/>
              </a:rPr>
            </a:br>
            <a:r>
              <a:rPr lang="pl-PL" sz="2400" b="1" dirty="0" smtClean="0">
                <a:latin typeface="Arial Narrow" pitchFamily="34" charset="0"/>
              </a:rPr>
              <a:t>Przedszkole 196 „Kraina Misiów” Warszawie	</a:t>
            </a:r>
          </a:p>
          <a:p>
            <a:pPr>
              <a:buNone/>
            </a:pPr>
            <a:endParaRPr lang="pl-PL" sz="1400" dirty="0" smtClean="0"/>
          </a:p>
        </p:txBody>
      </p:sp>
      <p:pic>
        <p:nvPicPr>
          <p:cNvPr id="4" name="Obraz 3" descr="ow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20688"/>
            <a:ext cx="852686" cy="852686"/>
          </a:xfrm>
          <a:prstGeom prst="rect">
            <a:avLst/>
          </a:prstGeom>
        </p:spPr>
      </p:pic>
      <p:pic>
        <p:nvPicPr>
          <p:cNvPr id="5" name="Obraz 4" descr="inde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869160"/>
            <a:ext cx="1783085" cy="178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Widziałaś…, jak dzieci fajnie się bawiły?</a:t>
            </a:r>
            <a:endParaRPr lang="pl-PL" dirty="0"/>
          </a:p>
        </p:txBody>
      </p:sp>
      <p:pic>
        <p:nvPicPr>
          <p:cNvPr id="15" name="Symbol zastępczy zawartości 14" descr="P1070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6336704" cy="4752528"/>
          </a:xfrm>
        </p:spPr>
      </p:pic>
      <p:pic>
        <p:nvPicPr>
          <p:cNvPr id="16" name="Obraz 15" descr="Larry_the_Duck_and_Audrey_the_Chick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24744"/>
            <a:ext cx="2644179" cy="234885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04248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THE END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latin typeface="Arial Narrow" pitchFamily="34" charset="0"/>
              </a:rPr>
              <a:t>Treści programowe (zagadnienia z Podstawy programowej): 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i="1" dirty="0" smtClean="0">
                <a:solidFill>
                  <a:srgbClr val="0099FF"/>
                </a:solidFill>
                <a:latin typeface="Arial Narrow" pitchFamily="34" charset="0"/>
              </a:rPr>
              <a:t>Fizyczny obszar rozwoju dziecka</a:t>
            </a:r>
          </a:p>
          <a:p>
            <a:pPr>
              <a:buNone/>
            </a:pPr>
            <a:r>
              <a:rPr lang="pl-PL" sz="1600" u="sng" dirty="0" smtClean="0">
                <a:latin typeface="Arial Narrow" pitchFamily="34" charset="0"/>
              </a:rPr>
              <a:t>Dziecko: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uczestniczy w zabawach ruchowych, w tym rytmicznych, muzycznych, naśladowczych </a:t>
            </a:r>
            <a:br>
              <a:rPr lang="pl-PL" sz="1600" dirty="0" smtClean="0">
                <a:latin typeface="Arial Narrow" pitchFamily="34" charset="0"/>
              </a:rPr>
            </a:br>
            <a:r>
              <a:rPr lang="pl-PL" sz="1600" dirty="0" smtClean="0">
                <a:latin typeface="Arial Narrow" pitchFamily="34" charset="0"/>
              </a:rPr>
              <a:t>z przyborami lub bez nich, wykonuje różne formy ruchu;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inicjuje zabawy konstrukcyjne, buduje, wykorzystując zabawki;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wykazuje sprawność ciała i koordynację w stopniu pozwalającym na rozpoczęcie systematycznej nauki czynności złożonych, takich jak czytanie i pisanie.</a:t>
            </a:r>
          </a:p>
          <a:p>
            <a:pPr algn="just">
              <a:buNone/>
            </a:pPr>
            <a:r>
              <a:rPr lang="pl-PL" sz="1600" b="1" i="1" dirty="0" smtClean="0">
                <a:solidFill>
                  <a:srgbClr val="0099FF"/>
                </a:solidFill>
                <a:latin typeface="Arial Narrow" pitchFamily="34" charset="0"/>
              </a:rPr>
              <a:t>Emocjonalny obszar rozwoju dziecka</a:t>
            </a:r>
          </a:p>
          <a:p>
            <a:pPr algn="just">
              <a:buNone/>
            </a:pPr>
            <a:r>
              <a:rPr lang="pl-PL" sz="1600" u="sng" dirty="0" smtClean="0">
                <a:latin typeface="Arial Narrow" pitchFamily="34" charset="0"/>
              </a:rPr>
              <a:t>Dziecko: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przedstawia swoje emocje i uczucia, używając charakterystycznych dla dziecka form wyrazu;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wczuwa się w uczucia i emocje osób z najbliższego otoczenia;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dostrzega, że zwierzęta posiadają zdolność odczuwania, przejawia w stosunku do nich życzliwość </a:t>
            </a:r>
            <a:br>
              <a:rPr lang="pl-PL" sz="1600" dirty="0" smtClean="0">
                <a:latin typeface="Arial Narrow" pitchFamily="34" charset="0"/>
              </a:rPr>
            </a:br>
            <a:r>
              <a:rPr lang="pl-PL" sz="1600" dirty="0" smtClean="0">
                <a:latin typeface="Arial Narrow" pitchFamily="34" charset="0"/>
              </a:rPr>
              <a:t>i troskę;</a:t>
            </a:r>
          </a:p>
          <a:p>
            <a:pPr algn="just">
              <a:buFont typeface="Wingdings" pitchFamily="2" charset="2"/>
              <a:buChar char="§"/>
            </a:pPr>
            <a:r>
              <a:rPr lang="pl-PL" sz="1600" dirty="0" smtClean="0">
                <a:latin typeface="Arial Narrow" pitchFamily="34" charset="0"/>
              </a:rPr>
              <a:t>dostrzega emocjonalną wartość otoczenia przyrodniczego, jako źródła satysfakcji estetycznej.</a:t>
            </a:r>
          </a:p>
          <a:p>
            <a:pPr>
              <a:buFont typeface="Wingdings" pitchFamily="2" charset="2"/>
              <a:buChar char="§"/>
            </a:pPr>
            <a:endParaRPr lang="pl-PL" sz="1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050088" cy="60095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400" b="1" i="1" dirty="0" smtClean="0">
                <a:solidFill>
                  <a:srgbClr val="0099FF"/>
                </a:solidFill>
                <a:latin typeface="Arial Narrow" pitchFamily="34" charset="0"/>
              </a:rPr>
              <a:t>Społeczny obszar rozwoju dziecka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6400" u="sng" dirty="0" smtClean="0">
                <a:latin typeface="Arial Narrow" pitchFamily="34" charset="0"/>
                <a:ea typeface="Calibri"/>
                <a:cs typeface="Times New Roman"/>
              </a:rPr>
              <a:t>Dziecko:</a:t>
            </a:r>
            <a:endParaRPr lang="pl-PL" sz="6400" dirty="0" smtClean="0">
              <a:latin typeface="Arial Narrow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pl-PL" sz="6400" dirty="0" smtClean="0">
                <a:latin typeface="Arial Narrow" pitchFamily="34" charset="0"/>
                <a:ea typeface="Calibri"/>
                <a:cs typeface="Times New Roman"/>
              </a:rPr>
              <a:t>używa zwrotów grzecznościowych podczas powitania;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pl-PL" sz="6400" dirty="0" smtClean="0">
                <a:latin typeface="Arial Narrow" pitchFamily="34" charset="0"/>
                <a:ea typeface="Calibri"/>
                <a:cs typeface="Times New Roman"/>
              </a:rPr>
              <a:t>obdarza uwagą inne dzieci i osoby dorosłe;</a:t>
            </a:r>
          </a:p>
          <a:p>
            <a:pPr lvl="0" algn="just">
              <a:lnSpc>
                <a:spcPct val="115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pl-PL" sz="6400" dirty="0" smtClean="0">
                <a:latin typeface="Arial Narrow" pitchFamily="34" charset="0"/>
                <a:ea typeface="Calibri"/>
                <a:cs typeface="Times New Roman"/>
              </a:rPr>
              <a:t>komunikuje się z dziećmi i osobami dorosłymi, wykorzystując komunikaty werbalne i pozawerbalne, wyraża swoje oczekiwania społeczne wobec innego dziecka, grupy.</a:t>
            </a:r>
          </a:p>
          <a:p>
            <a:endParaRPr lang="pl-PL" sz="6400" i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l-PL" sz="6400" b="1" i="1" dirty="0" smtClean="0">
                <a:solidFill>
                  <a:srgbClr val="0099FF"/>
                </a:solidFill>
                <a:latin typeface="Arial Narrow" pitchFamily="34" charset="0"/>
              </a:rPr>
              <a:t>Poznawczy obszar rozwoju dziecka</a:t>
            </a:r>
          </a:p>
          <a:p>
            <a:pPr>
              <a:buNone/>
            </a:pPr>
            <a:r>
              <a:rPr lang="pl-PL" sz="6400" u="sng" dirty="0" smtClean="0">
                <a:latin typeface="Arial Narrow" pitchFamily="34" charset="0"/>
              </a:rPr>
              <a:t>Dziecko: </a:t>
            </a:r>
            <a:endParaRPr lang="pl-PL" sz="6400" dirty="0" smtClean="0">
              <a:latin typeface="Arial Narrow" pitchFamily="34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wyraża swoje rozumienie świata, za pomocą komunikatów pozawerbalnych, gestów, impresji plastycznych, konstrukcji i modeli;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mówi płynnie, wyraźnie, rytmicznie, poprawnie wypowiada ciche i głośne dźwięki mowy;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rozpoznaje litery, którymi jest zainteresowane na skutek zabawy i spontanicznych odkryć, odczytuje krótkie wyrazy w formie napisów drukowanych;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eksperymentuje rytmem, głosem, dźwiękami i ruchem, śpiewa piosenki, reaguje na sygnały;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wyraża ekspresję twórczą podczas czynności konstrukcyjnych i zabawy;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przelicza elementy zbiorów w czasie zabawy, posługuje się liczebnikami porządkowymi;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posługuje się pojęciami dotyczącymi życia zwierząt;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podejmuje samodzielną aktywność poznawczą np. oglądanie książek;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§"/>
            </a:pPr>
            <a:r>
              <a:rPr lang="pl-PL" sz="6400" dirty="0" smtClean="0">
                <a:latin typeface="Arial Narrow" pitchFamily="34" charset="0"/>
              </a:rPr>
              <a:t>rozumie bardzo proste polecenia w języku nowożytnym i reaguje na nie, uczestniczy w zabawach, np. muzycznych, ruchowych, plastycznych, konstrukcyjnych, teatralnych, używa zwrotów mających znaczenie dla danej zabawy lub innych podejmowanych czynności, powtarza rymowanki, śpiewa piosenki w grupie, rozumie ogólny sens krótkich historyjek opowiadanych lub czytanych, gdy są wspierane np. obrazkami, rekwizytami, ruchem, mimiką, gestami.</a:t>
            </a:r>
          </a:p>
          <a:p>
            <a:pPr>
              <a:buNone/>
            </a:pPr>
            <a:r>
              <a:rPr lang="pl-PL" sz="6400" dirty="0" smtClean="0">
                <a:latin typeface="Arial Narrow" pitchFamily="34" charset="0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566936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Cele:</a:t>
            </a:r>
            <a:endParaRPr lang="pl-PL" sz="3200" dirty="0">
              <a:latin typeface="Arial Narrow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2600" u="sng" dirty="0" smtClean="0">
              <a:latin typeface="Arial Narrow" pitchFamily="34" charset="0"/>
            </a:endParaRPr>
          </a:p>
          <a:p>
            <a:pPr>
              <a:buNone/>
            </a:pPr>
            <a:r>
              <a:rPr lang="pl-PL" sz="7200" u="sng" dirty="0" smtClean="0">
                <a:latin typeface="Arial Narrow" pitchFamily="34" charset="0"/>
              </a:rPr>
              <a:t>Dziecko:</a:t>
            </a:r>
          </a:p>
          <a:p>
            <a:pPr>
              <a:buNone/>
            </a:pPr>
            <a:endParaRPr lang="pl-PL" sz="2600" u="sng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rozumie i reaguje na </a:t>
            </a:r>
            <a:r>
              <a:rPr lang="pl-PL" sz="7200" i="1" dirty="0" err="1" smtClean="0">
                <a:latin typeface="Arial Narrow" pitchFamily="34" charset="0"/>
              </a:rPr>
              <a:t>clasroom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language</a:t>
            </a:r>
            <a:r>
              <a:rPr lang="pl-PL" sz="7200" i="1" dirty="0" smtClean="0">
                <a:latin typeface="Arial Narrow" pitchFamily="34" charset="0"/>
              </a:rPr>
              <a:t> (sit down, stand </a:t>
            </a:r>
            <a:r>
              <a:rPr lang="pl-PL" sz="7200" i="1" dirty="0" err="1" smtClean="0">
                <a:latin typeface="Arial Narrow" pitchFamily="34" charset="0"/>
              </a:rPr>
              <a:t>up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let’s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sing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listen</a:t>
            </a:r>
            <a:r>
              <a:rPr lang="pl-PL" sz="7200" i="1" dirty="0" smtClean="0">
                <a:latin typeface="Arial Narrow" pitchFamily="34" charset="0"/>
              </a:rPr>
              <a:t>, go to </a:t>
            </a:r>
            <a:r>
              <a:rPr lang="pl-PL" sz="7200" i="1" dirty="0" err="1" smtClean="0">
                <a:latin typeface="Arial Narrow" pitchFamily="34" charset="0"/>
              </a:rPr>
              <a:t>your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tables…let’s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draw</a:t>
            </a:r>
            <a:r>
              <a:rPr lang="pl-PL" sz="7200" i="1" dirty="0" smtClean="0">
                <a:latin typeface="Arial Narrow" pitchFamily="34" charset="0"/>
              </a:rPr>
              <a:t>…);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rozumie proste polecenia nauczyciela (werbalne i pozawerbalne) i właściwie reaguje na nie;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zna i posługuje się w zabawie nazwami zwierząt wiejskich </a:t>
            </a:r>
            <a:r>
              <a:rPr lang="pl-PL" sz="7200" i="1" dirty="0" smtClean="0">
                <a:latin typeface="Arial Narrow" pitchFamily="34" charset="0"/>
              </a:rPr>
              <a:t>(</a:t>
            </a:r>
            <a:r>
              <a:rPr lang="pl-PL" sz="7200" i="1" dirty="0" err="1" smtClean="0">
                <a:latin typeface="Arial Narrow" pitchFamily="34" charset="0"/>
              </a:rPr>
              <a:t>cow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pig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sheep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rooster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chicken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horse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duck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goat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mouse</a:t>
            </a:r>
            <a:r>
              <a:rPr lang="pl-PL" sz="7200" i="1" dirty="0" smtClean="0">
                <a:latin typeface="Arial Narrow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naśladuje, odtwarza wydawane przez zwierzęta dźwięki, odgłosy 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(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Quack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quack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quack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Squeak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squeak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squeak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Cluck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cluck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cluck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Oink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oink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oink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Meh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meh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meh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Baa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baa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baa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Neigh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neigh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neigh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Moo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moo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moo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7200" i="1" dirty="0" err="1" smtClean="0">
                <a:latin typeface="Arial Narrow"/>
                <a:ea typeface="Calibri"/>
                <a:cs typeface="Times New Roman"/>
              </a:rPr>
              <a:t>Cock-a-doodle-doo</a:t>
            </a:r>
            <a:r>
              <a:rPr lang="pl-PL" sz="7200" i="1" dirty="0" smtClean="0">
                <a:latin typeface="Arial Narrow"/>
                <a:ea typeface="Calibri"/>
                <a:cs typeface="Times New Roman"/>
              </a:rPr>
              <a:t>.)</a:t>
            </a:r>
            <a:r>
              <a:rPr lang="pl-PL" sz="7200" dirty="0" smtClean="0">
                <a:latin typeface="Arial Narrow" pitchFamily="34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prawidłowo wypowiada słowa i proste zdania w języku angielskim;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rozumie i stosuje wybrane struktury gramatyczne: </a:t>
            </a:r>
            <a:r>
              <a:rPr lang="pl-PL" sz="7200" i="1" dirty="0" smtClean="0">
                <a:latin typeface="Arial Narrow" pitchFamily="34" charset="0"/>
              </a:rPr>
              <a:t>I am...., I </a:t>
            </a:r>
            <a:r>
              <a:rPr lang="pl-PL" sz="7200" i="1" dirty="0" err="1" smtClean="0">
                <a:latin typeface="Arial Narrow" pitchFamily="34" charset="0"/>
              </a:rPr>
              <a:t>have....,I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can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see…I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like</a:t>
            </a:r>
            <a:r>
              <a:rPr lang="pl-PL" sz="7200" i="1" dirty="0" smtClean="0">
                <a:latin typeface="Arial Narrow" pitchFamily="34" charset="0"/>
              </a:rPr>
              <a:t>.;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śpiewa piosenkę </a:t>
            </a:r>
            <a:r>
              <a:rPr lang="pl-PL" sz="7200" i="1" dirty="0" err="1" smtClean="0">
                <a:latin typeface="Arial Narrow" pitchFamily="34" charset="0"/>
              </a:rPr>
              <a:t>The</a:t>
            </a:r>
            <a:r>
              <a:rPr lang="pl-PL" sz="7200" i="1" dirty="0" smtClean="0">
                <a:latin typeface="Arial Narrow" pitchFamily="34" charset="0"/>
              </a:rPr>
              <a:t> </a:t>
            </a:r>
            <a:r>
              <a:rPr lang="pl-PL" sz="7200" i="1" dirty="0" err="1" smtClean="0">
                <a:latin typeface="Arial Narrow" pitchFamily="34" charset="0"/>
              </a:rPr>
              <a:t>animals</a:t>
            </a:r>
            <a:r>
              <a:rPr lang="pl-PL" sz="7200" i="1" dirty="0" smtClean="0">
                <a:latin typeface="Arial Narrow" pitchFamily="34" charset="0"/>
              </a:rPr>
              <a:t> on </a:t>
            </a:r>
            <a:r>
              <a:rPr lang="pl-PL" sz="7200" i="1" dirty="0" err="1" smtClean="0">
                <a:latin typeface="Arial Narrow" pitchFamily="34" charset="0"/>
              </a:rPr>
              <a:t>the</a:t>
            </a:r>
            <a:r>
              <a:rPr lang="pl-PL" sz="7200" i="1" dirty="0" smtClean="0">
                <a:latin typeface="Arial Narrow" pitchFamily="34" charset="0"/>
              </a:rPr>
              <a:t> farm;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aktywnie uczestniczy w zabawach muzycznych, ruchowych, plastycznych i konstrukcyjnych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potrafi liczyć na konkretach do 10 </a:t>
            </a:r>
            <a:r>
              <a:rPr lang="pl-PL" sz="7200" i="1" dirty="0" smtClean="0">
                <a:latin typeface="Arial Narrow" pitchFamily="34" charset="0"/>
              </a:rPr>
              <a:t>(one, </a:t>
            </a:r>
            <a:r>
              <a:rPr lang="pl-PL" sz="7200" i="1" dirty="0" err="1" smtClean="0">
                <a:latin typeface="Arial Narrow" pitchFamily="34" charset="0"/>
              </a:rPr>
              <a:t>two</a:t>
            </a:r>
            <a:r>
              <a:rPr lang="pl-PL" sz="7200" i="1" dirty="0" smtClean="0">
                <a:latin typeface="Arial Narrow" pitchFamily="34" charset="0"/>
              </a:rPr>
              <a:t>….)</a:t>
            </a:r>
            <a:r>
              <a:rPr lang="pl-PL" sz="7200" dirty="0" smtClean="0">
                <a:latin typeface="Arial Narrow" pitchFamily="34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zna nazwy kolorów </a:t>
            </a:r>
            <a:r>
              <a:rPr lang="pl-PL" sz="7200" i="1" dirty="0" smtClean="0">
                <a:latin typeface="Arial Narrow" pitchFamily="34" charset="0"/>
              </a:rPr>
              <a:t>(</a:t>
            </a:r>
            <a:r>
              <a:rPr lang="pl-PL" sz="7200" i="1" dirty="0" err="1" smtClean="0">
                <a:latin typeface="Arial Narrow" pitchFamily="34" charset="0"/>
              </a:rPr>
              <a:t>pink</a:t>
            </a:r>
            <a:r>
              <a:rPr lang="pl-PL" sz="7200" i="1" dirty="0" smtClean="0">
                <a:latin typeface="Arial Narrow" pitchFamily="34" charset="0"/>
              </a:rPr>
              <a:t>, red, yellow, </a:t>
            </a:r>
            <a:r>
              <a:rPr lang="pl-PL" sz="7200" i="1" dirty="0" err="1" smtClean="0">
                <a:latin typeface="Arial Narrow" pitchFamily="34" charset="0"/>
              </a:rPr>
              <a:t>green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brown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white</a:t>
            </a:r>
            <a:r>
              <a:rPr lang="pl-PL" sz="7200" i="1" dirty="0" smtClean="0">
                <a:latin typeface="Arial Narrow" pitchFamily="34" charset="0"/>
              </a:rPr>
              <a:t>, </a:t>
            </a:r>
            <a:r>
              <a:rPr lang="pl-PL" sz="7200" i="1" dirty="0" err="1" smtClean="0">
                <a:latin typeface="Arial Narrow" pitchFamily="34" charset="0"/>
              </a:rPr>
              <a:t>grey</a:t>
            </a:r>
            <a:r>
              <a:rPr lang="pl-PL" sz="7200" i="1" dirty="0" smtClean="0">
                <a:latin typeface="Arial Narrow" pitchFamily="34" charset="0"/>
              </a:rPr>
              <a:t>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osłuchuje się z językiem angielskim, podanym w ciekawej formie wyrazu, odczuwa radość związaną ze stosowaniem słówek i prostych zdań w naturalnych </a:t>
            </a:r>
            <a:r>
              <a:rPr lang="pl-PL" sz="7200" smtClean="0">
                <a:latin typeface="Arial Narrow" pitchFamily="34" charset="0"/>
              </a:rPr>
              <a:t>sytuacjach dnia;</a:t>
            </a:r>
            <a:endParaRPr lang="pl-PL" sz="7200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l-PL" sz="7200" dirty="0" smtClean="0">
                <a:latin typeface="Arial Narrow" pitchFamily="34" charset="0"/>
              </a:rPr>
              <a:t>stosuje się do wspólnie ustalonych reguł i zasad.</a:t>
            </a:r>
          </a:p>
          <a:p>
            <a:pPr>
              <a:buFont typeface="Wingdings" pitchFamily="2" charset="2"/>
              <a:buChar char="Ø"/>
            </a:pPr>
            <a:endParaRPr lang="pl-PL" sz="7200" i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72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		1 zajęcie </a:t>
            </a:r>
            <a:r>
              <a:rPr lang="pl-PL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On </a:t>
            </a:r>
            <a:r>
              <a:rPr lang="pl-PL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the</a:t>
            </a:r>
            <a:r>
              <a:rPr lang="pl-PL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farm</a:t>
            </a:r>
            <a:endParaRPr lang="pl-PL" sz="3200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 Narrow"/>
                <a:ea typeface="Calibri"/>
                <a:cs typeface="Times New Roman"/>
              </a:rPr>
              <a:t>			Cele:</a:t>
            </a:r>
            <a:endParaRPr lang="pl-PL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poznanie nazw zwierząt mieszkających na farmie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poznanie dźwięków wydawanych przez poszczególne zwierzęta: 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(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Quack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quack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quack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Squeak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squeak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squeak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Cluck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cluck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cluck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Oink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oink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oink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Meh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meh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meh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Baa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baa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baa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Neigh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neigh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neigh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Moo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moo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moo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Cock-a-doodle-doo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.)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nauka  piosenki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animals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on </a:t>
            </a:r>
            <a:r>
              <a:rPr lang="pl-PL" sz="2400" i="1" dirty="0" err="1" smtClean="0">
                <a:latin typeface="Arial Narrow"/>
                <a:ea typeface="Calibri"/>
                <a:cs typeface="Times New Roman"/>
              </a:rPr>
              <a:t>the</a:t>
            </a:r>
            <a:r>
              <a:rPr lang="pl-PL" sz="2400" i="1" dirty="0" smtClean="0">
                <a:latin typeface="Arial Narrow"/>
                <a:ea typeface="Calibri"/>
                <a:cs typeface="Times New Roman"/>
              </a:rPr>
              <a:t> farm</a:t>
            </a:r>
            <a:endParaRPr lang="pl-PL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pl-PL" sz="2400" dirty="0" smtClean="0">
                <a:latin typeface="Arial Narrow"/>
                <a:ea typeface="Calibri"/>
                <a:cs typeface="Times New Roman"/>
              </a:rPr>
              <a:t>wykonanie opaski na głowę do inscenizowania tekstu piosenki</a:t>
            </a:r>
            <a:endParaRPr lang="pl-PL" sz="2400" dirty="0" smtClean="0">
              <a:ea typeface="Calibri"/>
              <a:cs typeface="Times New Roman"/>
            </a:endParaRPr>
          </a:p>
          <a:p>
            <a:pPr>
              <a:buNone/>
            </a:pPr>
            <a:endParaRPr lang="pl-PL" sz="1800" dirty="0">
              <a:latin typeface="Arial Narrow" pitchFamily="34" charset="0"/>
            </a:endParaRPr>
          </a:p>
        </p:txBody>
      </p:sp>
      <p:pic>
        <p:nvPicPr>
          <p:cNvPr id="6" name="Symbol zastępczy zawartości 3" descr="św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957891" cy="95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Nasze pomoce do zajęć</a:t>
            </a:r>
            <a:endParaRPr lang="pl-PL" dirty="0"/>
          </a:p>
        </p:txBody>
      </p:sp>
      <p:pic>
        <p:nvPicPr>
          <p:cNvPr id="7" name="Symbol zastępczy zawartości 6" descr="P10707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390528" cy="2542896"/>
          </a:xfrm>
        </p:spPr>
      </p:pic>
      <p:pic>
        <p:nvPicPr>
          <p:cNvPr id="8" name="Symbol zastępczy zawartości 7" descr="P10707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422643" cy="3316982"/>
          </a:xfrm>
        </p:spPr>
      </p:pic>
      <p:pic>
        <p:nvPicPr>
          <p:cNvPr id="5" name="Obraz 4" descr="P1070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933056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Farmerski wystrój sali</a:t>
            </a:r>
            <a:endParaRPr lang="pl-PL" dirty="0"/>
          </a:p>
        </p:txBody>
      </p:sp>
      <p:pic>
        <p:nvPicPr>
          <p:cNvPr id="5" name="Symbol zastępczy zawartości 4" descr="P10707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Symbol zastępczy zawartości 5" descr="P1070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Obraz 7" descr="farm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04664"/>
            <a:ext cx="1656984" cy="1936735"/>
          </a:xfrm>
          <a:prstGeom prst="rect">
            <a:avLst/>
          </a:prstGeom>
        </p:spPr>
      </p:pic>
      <p:pic>
        <p:nvPicPr>
          <p:cNvPr id="7" name="Obraz 6" descr="trawa_d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373216"/>
            <a:ext cx="3048000" cy="542925"/>
          </a:xfrm>
          <a:prstGeom prst="rect">
            <a:avLst/>
          </a:prstGeom>
        </p:spPr>
      </p:pic>
      <p:pic>
        <p:nvPicPr>
          <p:cNvPr id="9" name="Obraz 8" descr="trawa_d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5373216"/>
            <a:ext cx="3048000" cy="542925"/>
          </a:xfrm>
          <a:prstGeom prst="rect">
            <a:avLst/>
          </a:prstGeom>
        </p:spPr>
      </p:pic>
      <p:pic>
        <p:nvPicPr>
          <p:cNvPr id="10" name="Obraz 9" descr="trawa_do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5373216"/>
            <a:ext cx="3048000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Let’s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r>
              <a:rPr lang="pl-PL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sing</a:t>
            </a:r>
            <a:r>
              <a:rPr lang="pl-PL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a song…</a:t>
            </a:r>
            <a:endParaRPr lang="pl-PL" i="1" dirty="0"/>
          </a:p>
        </p:txBody>
      </p:sp>
      <p:pic>
        <p:nvPicPr>
          <p:cNvPr id="7" name="Symbol zastępczy zawartości 6" descr="P10707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64569" cy="5073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616</Words>
  <Application>Microsoft Office PowerPoint</Application>
  <PresentationFormat>Pokaz na ekranie (4:3)</PresentationFormat>
  <Paragraphs>109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Projekt ”Let’s go to the farm”</vt:lpstr>
      <vt:lpstr>Slajd 2</vt:lpstr>
      <vt:lpstr>Treści programowe (zagadnienia z Podstawy programowej): </vt:lpstr>
      <vt:lpstr>Slajd 4</vt:lpstr>
      <vt:lpstr>Cele:</vt:lpstr>
      <vt:lpstr>  1 zajęcie On the farm</vt:lpstr>
      <vt:lpstr>Nasze pomoce do zajęć</vt:lpstr>
      <vt:lpstr>Farmerski wystrój sali</vt:lpstr>
      <vt:lpstr>Let’s sing a song…</vt:lpstr>
      <vt:lpstr>Każdy chciał być kogutem…</vt:lpstr>
      <vt:lpstr>2 zajęcie  What can you see on the farm?</vt:lpstr>
      <vt:lpstr>Szukamy zwierząt</vt:lpstr>
      <vt:lpstr>3 zajęcie Spot goes to the farm</vt:lpstr>
      <vt:lpstr>Razem ze Spotem zwiedzamy farmę</vt:lpstr>
      <vt:lpstr>Gra ściganka On the farm</vt:lpstr>
      <vt:lpstr>4 zajęcie What the ladybird heard? </vt:lpstr>
      <vt:lpstr>Ciekawa zabawa w zespołach</vt:lpstr>
      <vt:lpstr>5 zajęcie Let’s build a farm!</vt:lpstr>
      <vt:lpstr>Wspólna zabawa na sali gimnastycznej</vt:lpstr>
      <vt:lpstr>Widziałaś…, jak dzieci fajnie się bawiły?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”On the farm”</dc:title>
  <dc:creator>Jolanta Jabłońska</dc:creator>
  <cp:lastModifiedBy>awojdal</cp:lastModifiedBy>
  <cp:revision>87</cp:revision>
  <dcterms:created xsi:type="dcterms:W3CDTF">2017-11-11T11:07:41Z</dcterms:created>
  <dcterms:modified xsi:type="dcterms:W3CDTF">2018-03-27T12:13:29Z</dcterms:modified>
</cp:coreProperties>
</file>